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5" r:id="rId3"/>
    <p:sldId id="26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5559392-64F6-4E94-A879-E497924BF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811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2A640-4F4A-4F72-8996-BA6F2395D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1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46FE-FDB8-4C4A-B273-B755F10684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56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E912E-3A3D-4595-9F7A-0252B1A95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326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4A86F-FC30-4CF5-A53D-AFEFD80D79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78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7889-1659-46EB-B977-0F055FF072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40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B1584-6011-41C3-8DFB-B057A33645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6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D392-77EF-4A58-A9DA-A44A996DE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04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72493-4FD3-4C00-B448-1504981310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8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421FF-2585-4001-B20E-D5403326D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83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5AC4-1F48-44C7-B7F1-3B8232570A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11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1F5BA-1589-4B63-BE31-DF415B16EA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7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C3AA0-848B-4B35-905A-F4D6D9177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4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9A472F-6F5B-4C50-985B-7CA72DE6D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___________	</a:t>
            </a:r>
            <a:r>
              <a:rPr lang="en-US" altLang="en-US" sz="3600" smtClean="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3600" smtClean="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27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95400"/>
            <a:ext cx="8686800" cy="510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6: </a:t>
            </a:r>
            <a:r>
              <a:rPr lang="es-ES_tradnl" altLang="en-US" sz="2800" dirty="0" smtClean="0"/>
              <a:t>¿Escuchas a los profesores?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recall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in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</a:t>
            </a:r>
            <a:endParaRPr lang="es-ES_tradnl" altLang="en-US" sz="2800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smtClean="0">
                <a:solidFill>
                  <a:srgbClr val="FF0000"/>
                </a:solidFill>
              </a:rPr>
              <a:t>Actividad Inicial:  </a:t>
            </a:r>
            <a:r>
              <a:rPr lang="es-ES_tradnl" altLang="en-US" sz="2800" b="1" smtClean="0">
                <a:solidFill>
                  <a:srgbClr val="0070C0"/>
                </a:solidFill>
              </a:rPr>
              <a:t>TOMAR </a:t>
            </a:r>
            <a:r>
              <a:rPr lang="es-ES_tradnl" altLang="en-US" sz="2800" b="1" u="sng" smtClean="0">
                <a:solidFill>
                  <a:srgbClr val="0070C0"/>
                </a:solidFill>
              </a:rPr>
              <a:t>QUIZ: REPASO A</a:t>
            </a:r>
            <a:endParaRPr lang="es-ES_tradnl" altLang="en-US" sz="2800" smtClean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s-ES_tradnl" altLang="en-US" sz="2800" dirty="0" smtClean="0"/>
              <a:t>Use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following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expresion</a:t>
            </a:r>
            <a:r>
              <a:rPr lang="es-ES_tradnl" altLang="en-US" sz="2800" dirty="0" smtClean="0"/>
              <a:t> in a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; </a:t>
            </a:r>
            <a:r>
              <a:rPr lang="es-ES_tradnl" altLang="en-US" sz="2800" dirty="0" err="1" smtClean="0"/>
              <a:t>don’t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forget</a:t>
            </a:r>
            <a:r>
              <a:rPr lang="es-ES_tradnl" altLang="en-US" sz="2800" dirty="0" smtClean="0"/>
              <a:t> to </a:t>
            </a:r>
            <a:r>
              <a:rPr lang="es-ES_tradnl" altLang="en-US" sz="2800" b="1" i="1" dirty="0" err="1" smtClean="0"/>
              <a:t>conjugate</a:t>
            </a:r>
            <a:r>
              <a:rPr lang="es-ES_tradnl" altLang="en-US" sz="2800" i="1" dirty="0" smtClean="0"/>
              <a:t>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change</a:t>
            </a:r>
            <a:r>
              <a:rPr lang="es-ES_tradnl" altLang="en-US" sz="1800" i="1" dirty="0" smtClean="0"/>
              <a:t>)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verb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Estudiar mucho (to </a:t>
            </a:r>
            <a:r>
              <a:rPr lang="es-ES_tradnl" altLang="en-US" sz="2800" dirty="0" err="1" smtClean="0"/>
              <a:t>study</a:t>
            </a:r>
            <a:r>
              <a:rPr lang="es-ES_tradnl" altLang="en-US" sz="2800" dirty="0" smtClean="0"/>
              <a:t> a </a:t>
            </a:r>
            <a:r>
              <a:rPr lang="es-ES_tradnl" altLang="en-US" sz="2800" dirty="0" err="1" smtClean="0"/>
              <a:t>lot</a:t>
            </a:r>
            <a:r>
              <a:rPr lang="es-ES_tradnl" altLang="en-US" sz="28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Tomar apuntes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take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class</a:t>
            </a:r>
            <a:r>
              <a:rPr lang="es-ES_tradnl" altLang="en-US" sz="2800" i="1" dirty="0" smtClean="0"/>
              <a:t> notes)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Prestar atención </a:t>
            </a:r>
            <a:r>
              <a:rPr lang="es-ES_tradnl" altLang="en-US" sz="2800" i="1" dirty="0" smtClean="0"/>
              <a:t>(to </a:t>
            </a:r>
            <a:r>
              <a:rPr lang="es-ES_tradnl" altLang="en-US" sz="2800" i="1" dirty="0" err="1" smtClean="0"/>
              <a:t>pay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attention</a:t>
            </a:r>
            <a:r>
              <a:rPr lang="es-ES_tradnl" altLang="en-US" sz="2800" i="1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dirty="0" smtClean="0"/>
              <a:t>Sacar notas (to </a:t>
            </a:r>
            <a:r>
              <a:rPr lang="es-ES_tradnl" altLang="en-US" sz="2800" dirty="0" err="1" smtClean="0"/>
              <a:t>get</a:t>
            </a:r>
            <a:r>
              <a:rPr lang="es-ES_tradnl" altLang="en-US" sz="2800" dirty="0" smtClean="0"/>
              <a:t> grades)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altLang="en-US" sz="4000" smtClean="0">
                <a:solidFill>
                  <a:srgbClr val="FFC000"/>
                </a:solidFill>
              </a:rPr>
              <a:t>Repaso Gramatical: </a:t>
            </a:r>
            <a:r>
              <a:rPr lang="en-US" altLang="en-US" sz="4000" smtClean="0">
                <a:solidFill>
                  <a:srgbClr val="FF0000"/>
                </a:solidFill>
              </a:rPr>
              <a:t>Verbos -AR</a:t>
            </a:r>
            <a:endParaRPr lang="en-US" altLang="en-US" sz="4000" smtClean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220200" cy="5791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Un </a:t>
            </a:r>
            <a:r>
              <a:rPr lang="es-ES_tradnl" altLang="en-US" sz="2600" u="sng" dirty="0"/>
              <a:t>verbo</a:t>
            </a:r>
            <a:r>
              <a:rPr lang="es-ES_tradnl" altLang="en-US" sz="2600" dirty="0"/>
              <a:t> es una palabra de acción.</a:t>
            </a:r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En español, los verbos terminan en –AR,--ER o</a:t>
            </a:r>
            <a:r>
              <a:rPr lang="es-ES_tradnl" altLang="en-US" sz="2600" dirty="0" smtClean="0"/>
              <a:t> –IR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(In </a:t>
            </a:r>
            <a:r>
              <a:rPr lang="es-ES_tradnl" altLang="en-US" sz="2600" i="1" dirty="0" err="1" smtClean="0"/>
              <a:t>Spanish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all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</a:t>
            </a:r>
            <a:r>
              <a:rPr lang="es-ES_tradnl" altLang="en-US" sz="2600" i="1" dirty="0" smtClean="0"/>
              <a:t> in –AR, -ER, </a:t>
            </a:r>
            <a:r>
              <a:rPr lang="es-ES_tradnl" altLang="en-US" sz="2600" i="1" dirty="0" err="1" smtClean="0"/>
              <a:t>or</a:t>
            </a:r>
            <a:r>
              <a:rPr lang="es-ES_tradnl" altLang="en-US" sz="2600" i="1" dirty="0" smtClean="0"/>
              <a:t> –IR)</a:t>
            </a:r>
            <a:endParaRPr lang="es-ES_tradnl" altLang="en-US" sz="2600" dirty="0"/>
          </a:p>
          <a:p>
            <a:pPr>
              <a:lnSpc>
                <a:spcPct val="90000"/>
              </a:lnSpc>
              <a:defRPr/>
            </a:pPr>
            <a:r>
              <a:rPr lang="es-ES_tradnl" altLang="en-US" sz="2600" dirty="0"/>
              <a:t>Para conjugar los verbos –AR en el presente, remplazamos la terminación de la siguiente manera</a:t>
            </a:r>
            <a:r>
              <a:rPr lang="es-ES_tradnl" altLang="en-US" sz="26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    </a:t>
            </a:r>
            <a:r>
              <a:rPr lang="es-ES_tradnl" altLang="en-US" sz="2600" i="1" dirty="0" smtClean="0"/>
              <a:t>(to </a:t>
            </a:r>
            <a:r>
              <a:rPr lang="es-ES_tradnl" altLang="en-US" sz="2600" i="1" dirty="0" err="1" smtClean="0"/>
              <a:t>conjugate</a:t>
            </a:r>
            <a:r>
              <a:rPr lang="es-ES_tradnl" altLang="en-US" sz="2600" i="1" dirty="0" smtClean="0"/>
              <a:t> –AR </a:t>
            </a:r>
            <a:r>
              <a:rPr lang="es-ES_tradnl" altLang="en-US" sz="2600" i="1" dirty="0" err="1" smtClean="0"/>
              <a:t>verbs</a:t>
            </a:r>
            <a:r>
              <a:rPr lang="es-ES_tradnl" altLang="en-US" sz="2600" i="1" dirty="0" smtClean="0"/>
              <a:t> in </a:t>
            </a:r>
            <a:r>
              <a:rPr lang="es-ES_tradnl" altLang="en-US" sz="2600" i="1" dirty="0" err="1" smtClean="0"/>
              <a:t>the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present</a:t>
            </a:r>
            <a:r>
              <a:rPr lang="es-ES_tradnl" altLang="en-US" sz="2600" i="1" dirty="0" smtClean="0"/>
              <a:t>, </a:t>
            </a:r>
            <a:r>
              <a:rPr lang="es-ES_tradnl" altLang="en-US" sz="2600" i="1" dirty="0" err="1" smtClean="0"/>
              <a:t>replace</a:t>
            </a:r>
            <a:r>
              <a:rPr lang="es-ES_tradnl" altLang="en-US" sz="2600" i="1" dirty="0" smtClean="0"/>
              <a:t> </a:t>
            </a:r>
            <a:r>
              <a:rPr lang="es-ES_tradnl" altLang="en-US" sz="2600" i="1" dirty="0" err="1" smtClean="0"/>
              <a:t>ending</a:t>
            </a:r>
            <a:r>
              <a:rPr lang="es-ES_tradnl" altLang="en-US" sz="2600" i="1" dirty="0" smtClean="0"/>
              <a:t> as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600" i="1" dirty="0"/>
              <a:t> </a:t>
            </a:r>
            <a:r>
              <a:rPr lang="es-ES_tradnl" altLang="en-US" sz="2600" i="1" dirty="0" smtClean="0"/>
              <a:t>    </a:t>
            </a:r>
            <a:r>
              <a:rPr lang="es-ES_tradnl" altLang="en-US" sz="2600" i="1" dirty="0" err="1" smtClean="0"/>
              <a:t>follows</a:t>
            </a:r>
            <a:r>
              <a:rPr lang="es-ES_tradnl" altLang="en-US" sz="2600" i="1" dirty="0" smtClean="0"/>
              <a:t>)		</a:t>
            </a:r>
            <a:r>
              <a:rPr lang="es-ES_tradnl" altLang="en-US" sz="2600" dirty="0" smtClean="0"/>
              <a:t>	</a:t>
            </a:r>
            <a:r>
              <a:rPr lang="es-ES_tradnl" altLang="en-US" sz="2600" b="1" dirty="0" smtClean="0">
                <a:solidFill>
                  <a:srgbClr val="0000FF"/>
                </a:solidFill>
              </a:rPr>
              <a:t>-</a:t>
            </a:r>
            <a:r>
              <a:rPr lang="es-ES_tradnl" altLang="en-US" sz="2600" b="1" dirty="0">
                <a:solidFill>
                  <a:srgbClr val="0000FF"/>
                </a:solidFill>
              </a:rPr>
              <a:t>AR</a:t>
            </a:r>
            <a:r>
              <a:rPr lang="es-ES_tradnl" altLang="en-US" sz="2600" dirty="0"/>
              <a:t>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Yo-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Tú-	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Él Ella </a:t>
            </a:r>
            <a:r>
              <a:rPr lang="es-ES_tradnl" altLang="en-US" sz="2600" dirty="0" err="1"/>
              <a:t>Ud</a:t>
            </a:r>
            <a:r>
              <a:rPr lang="es-ES_tradnl" altLang="en-US" sz="2600" dirty="0"/>
              <a:t>-	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/>
              <a:t>Nosotros- 	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600" dirty="0" smtClean="0"/>
              <a:t>Ellos </a:t>
            </a:r>
            <a:r>
              <a:rPr lang="es-ES_tradnl" altLang="en-US" sz="2600" dirty="0"/>
              <a:t>Ellas Uds.  -	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endParaRPr lang="es-ES_tradnl" altLang="en-US" sz="2600" dirty="0"/>
          </a:p>
          <a:p>
            <a:pPr lvl="1">
              <a:lnSpc>
                <a:spcPct val="90000"/>
              </a:lnSpc>
              <a:defRPr/>
            </a:pPr>
            <a:r>
              <a:rPr lang="es-ES_tradnl" altLang="en-US" sz="2600" dirty="0"/>
              <a:t>90% of </a:t>
            </a:r>
            <a:r>
              <a:rPr lang="es-ES_tradnl" altLang="en-US" sz="2600" dirty="0" err="1"/>
              <a:t>all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Spanish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Verbs</a:t>
            </a:r>
            <a:r>
              <a:rPr lang="es-ES_tradnl" altLang="en-US" sz="2600" dirty="0"/>
              <a:t> </a:t>
            </a:r>
            <a:r>
              <a:rPr lang="es-ES_tradnl" altLang="en-US" sz="2600" dirty="0" err="1"/>
              <a:t>end</a:t>
            </a:r>
            <a:r>
              <a:rPr lang="es-ES_tradnl" altLang="en-US" sz="2600" dirty="0"/>
              <a:t> in –AR!	</a:t>
            </a: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57600" y="3733800"/>
            <a:ext cx="54451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-o</a:t>
            </a: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657600" y="4114800"/>
            <a:ext cx="7207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-as</a:t>
            </a: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657600" y="4567238"/>
            <a:ext cx="5365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657600" y="4948238"/>
            <a:ext cx="12573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57600" y="5481638"/>
            <a:ext cx="7572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  <a:latin typeface="Verdana" pitchFamily="34" charset="0"/>
              </a:rPr>
              <a:t>-an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Practica:</a:t>
            </a:r>
          </a:p>
        </p:txBody>
      </p:sp>
      <p:graphicFrame>
        <p:nvGraphicFramePr>
          <p:cNvPr id="5209" name="Group 89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9144000" cy="6013451"/>
        </p:xfrm>
        <a:graphic>
          <a:graphicData uri="http://schemas.openxmlformats.org/drawingml/2006/table">
            <a:tbl>
              <a:tblPr/>
              <a:tblGrid>
                <a:gridCol w="1946275"/>
                <a:gridCol w="1787525"/>
                <a:gridCol w="1752600"/>
                <a:gridCol w="1827213"/>
                <a:gridCol w="1830387"/>
              </a:tblGrid>
              <a:tr h="16887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Bailar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dance)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Tocar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play</a:t>
                      </a:r>
                      <a:endParaRPr kumimoji="0" lang="es-ES_tradnl" alt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instrument</a:t>
                      </a:r>
                      <a:r>
                        <a:rPr kumimoji="0" lang="es-ES_tradnl" alt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watch</a:t>
                      </a: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Preparar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prepare)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7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1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3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208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 Clase 702 La fecha es el 27 de septiembre del 2016</vt:lpstr>
      <vt:lpstr>Repaso Gramatical: Verbos -AR</vt:lpstr>
      <vt:lpstr>Practica: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6 NH/IL La fecha es el 10 de enero del 2011</dc:title>
  <dc:creator>Helen Zumaeta</dc:creator>
  <cp:lastModifiedBy>Helen Zumaeta</cp:lastModifiedBy>
  <cp:revision>33</cp:revision>
  <dcterms:created xsi:type="dcterms:W3CDTF">2011-01-10T17:41:10Z</dcterms:created>
  <dcterms:modified xsi:type="dcterms:W3CDTF">2016-09-27T20:02:51Z</dcterms:modified>
</cp:coreProperties>
</file>